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Quattrocento Sans"/>
      <p:regular r:id="rId16"/>
      <p:bold r:id="rId17"/>
      <p:italic r:id="rId18"/>
      <p:boldItalic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iCfD3cVXyiwpFAJVucVnKZgvnQ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5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QuattrocentoSans-bold.fntdata"/><Relationship Id="rId16" Type="http://schemas.openxmlformats.org/officeDocument/2006/relationships/font" Target="fonts/Quattrocento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QuattrocentoSans-boldItalic.fntdata"/><Relationship Id="rId6" Type="http://schemas.openxmlformats.org/officeDocument/2006/relationships/slide" Target="slides/slide1.xml"/><Relationship Id="rId18" Type="http://schemas.openxmlformats.org/officeDocument/2006/relationships/font" Target="fonts/Quattrocento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Amy Snyder Ohta is inviting you to a scheduled Zoom meeting.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Topic: Amy's Winter quarter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Time: This is a recurring meeting Meet anytime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Zoom Meeting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https://washington.zoom.us/j/91617852059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ID: 916 1785 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tap 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+12532158782,,91617852059# US (Tacoma)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+12063379723,,91617852059# US (Seattle)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Dial by your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+1 253 215 8782 US (Tacoma)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+1 206 337 9723 US (Seattle)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+1 346 248 7799 US (Houston)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+1 602 753 0140 US (Phoenix)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+1 669 219 2599 US (San Jose)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+1 669 900 6833 US (San Jose)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+1 720 928 9299 US (Denver)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+1 971 247 1195 US (Portland)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+1 213 338 8477 US (Los Angeles)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+1 301 715 8592 US (Washington DC)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+1 312 626 6799 US (Chicago)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+1 470 250 9358 US (Atlanta)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+1 470 381 2552 US (Atlanta)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+1 646 518 9805 US (New York)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+1 646 876 9923 US (New York)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+1 651 372 8299 US (Minnesota)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+1 786 635 1003 US (Miami)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+1 267 831 0333 US (Philadelphia)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ID: 916 1785 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your local number: https://washington.zoom.us/u/aciBGQPrqp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by SIP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91617852059@zoomcrc.com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by H.323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162.255.37.11 (US West)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162.255.36.11 (US East)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221.122.88.195 (China)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115.114.131.7 (India Mumbai)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115.114.115.7 (India Hyderabad)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213.19.144.110 (Amsterdam Netherlands)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213.244.140.110 (Germany)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103.122.166.55 (Australia Sydney)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103.122.167.55 (Australia Melbourne)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209.9.211.110 (Hong Kong SAR)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149.137.40.110 (Singapore)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64.211.144.160 (Brazil)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69.174.57.160 (Canada Toronto)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65.39.152.160 (Canada Vancouver)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207.226.132.110 (Japan Tokyo)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149.137.24.110 (Japan Osaka)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ID: 916 1785 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https://dailyportalz.jp/kiji/160219195764</a:t>
            </a:r>
            <a:endParaRPr/>
          </a:p>
        </p:txBody>
      </p:sp>
      <p:sp>
        <p:nvSpPr>
          <p:cNvPr id="223" name="Google Shape;22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ctrTitle"/>
          </p:nvPr>
        </p:nvSpPr>
        <p:spPr>
          <a:xfrm>
            <a:off x="914400" y="1122364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9" name="Google Shape;99;p25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831852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831852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 sz="112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013"/>
              <a:buNone/>
              <a:defRPr sz="1013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" type="body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2" type="body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839789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3" type="body"/>
          </p:nvPr>
        </p:nvSpPr>
        <p:spPr>
          <a:xfrm>
            <a:off x="6172202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120" name="Google Shape;120;p28"/>
          <p:cNvSpPr txBox="1"/>
          <p:nvPr>
            <p:ph idx="4" type="body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839789" y="457200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5183188" y="987427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8612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2pPr>
            <a:lvl3pPr indent="-314325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0037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4pPr>
            <a:lvl5pPr indent="-300037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5pPr>
            <a:lvl6pPr indent="-300037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6pPr>
            <a:lvl7pPr indent="-300037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7pPr>
            <a:lvl8pPr indent="-300037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8pPr>
            <a:lvl9pPr indent="-300037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839789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137" name="Google Shape;137;p31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839789" y="457200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/>
          <p:nvPr>
            <p:ph idx="2" type="pic"/>
          </p:nvPr>
        </p:nvSpPr>
        <p:spPr>
          <a:xfrm>
            <a:off x="5183188" y="987427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839789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 rot="5400000">
            <a:off x="3920333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 rot="5400000">
            <a:off x="7133432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 rot="5400000">
            <a:off x="1799432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5"/>
              <a:buFont typeface="Calibri"/>
              <a:buNone/>
              <a:defRPr b="0" i="0" sz="24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612" lvl="0" marL="457200" marR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  <a:def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0037" lvl="2" marL="1371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925" lvl="3" marL="1828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925" lvl="4" marL="22860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925" lvl="5" marL="27432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925" lvl="6" marL="3200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925" lvl="7" marL="3657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925" lvl="8" marL="4114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s://jsis.washington.edu/japan/events/?trumbaEmbed=view%3Devent%26eventid%3D159361943" TargetMode="External"/><Relationship Id="rId5" Type="http://schemas.openxmlformats.org/officeDocument/2006/relationships/hyperlink" Target="https://depts.washington.edu/llc/lr/media/view.php?id_file=25160" TargetMode="External"/><Relationship Id="rId6" Type="http://schemas.openxmlformats.org/officeDocument/2006/relationships/hyperlink" Target="https://depts.washington.edu/llc/lr/media/view.php?id_file=25161" TargetMode="External"/><Relationship Id="rId7" Type="http://schemas.openxmlformats.org/officeDocument/2006/relationships/hyperlink" Target="https://depts.washington.edu/llc/lr/media/view.php?id_file=2516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"/>
          <p:cNvSpPr txBox="1"/>
          <p:nvPr>
            <p:ph type="ctrTitle"/>
          </p:nvPr>
        </p:nvSpPr>
        <p:spPr>
          <a:xfrm>
            <a:off x="638881" y="457201"/>
            <a:ext cx="10909640" cy="18326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歌で学ぶ日本語</a:t>
            </a:r>
            <a:endParaRPr/>
          </a:p>
        </p:txBody>
      </p:sp>
      <p:sp>
        <p:nvSpPr>
          <p:cNvPr id="165" name="Google Shape;165;p1"/>
          <p:cNvSpPr txBox="1"/>
          <p:nvPr>
            <p:ph idx="1" type="subTitle"/>
          </p:nvPr>
        </p:nvSpPr>
        <p:spPr>
          <a:xfrm>
            <a:off x="638881" y="2419141"/>
            <a:ext cx="10909643" cy="552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第4週、その1</a:t>
            </a:r>
            <a:endParaRPr/>
          </a:p>
        </p:txBody>
      </p:sp>
      <p:pic>
        <p:nvPicPr>
          <p:cNvPr descr="A picture containing text, indoor&#10;&#10;Description automatically generated" id="166" name="Google Shape;1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" y="3535181"/>
            <a:ext cx="11548872" cy="2280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arge ship in the water&#10;&#10;Description automatically generated with low confidence" id="167" name="Google Shape;167;p1"/>
          <p:cNvPicPr preferRelativeResize="0"/>
          <p:nvPr/>
        </p:nvPicPr>
        <p:blipFill rotWithShape="1">
          <a:blip r:embed="rId4">
            <a:alphaModFix/>
          </a:blip>
          <a:srcRect b="22521" l="18741" r="2159" t="54967"/>
          <a:stretch/>
        </p:blipFill>
        <p:spPr>
          <a:xfrm>
            <a:off x="230407" y="3529362"/>
            <a:ext cx="11638505" cy="2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/>
          <p:nvPr/>
        </p:nvSpPr>
        <p:spPr>
          <a:xfrm>
            <a:off x="3807702" y="2343912"/>
            <a:ext cx="4572000" cy="18288"/>
          </a:xfrm>
          <a:custGeom>
            <a:rect b="b" l="l" r="r" t="t"/>
            <a:pathLst>
              <a:path extrusionOk="0" fill="none" h="18288" w="457200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57200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large ship in the water&#10;&#10;Description automatically generated with low confidence" id="242" name="Google Shape;242;p10"/>
          <p:cNvPicPr preferRelativeResize="0"/>
          <p:nvPr/>
        </p:nvPicPr>
        <p:blipFill rotWithShape="1">
          <a:blip r:embed="rId3">
            <a:alphaModFix/>
          </a:blip>
          <a:srcRect b="0" l="0" r="0" t="25044"/>
          <a:stretch/>
        </p:blipFill>
        <p:spPr>
          <a:xfrm>
            <a:off x="0" y="21877"/>
            <a:ext cx="12192000" cy="683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0"/>
          <p:cNvSpPr txBox="1"/>
          <p:nvPr>
            <p:ph type="title"/>
          </p:nvPr>
        </p:nvSpPr>
        <p:spPr>
          <a:xfrm>
            <a:off x="292608" y="21877"/>
            <a:ext cx="1058875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5400"/>
              <a:t>ドルフィンのテラスから見た貨物線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175" name="Google Shape;175;p2"/>
          <p:cNvPicPr preferRelativeResize="0"/>
          <p:nvPr/>
        </p:nvPicPr>
        <p:blipFill rotWithShape="1">
          <a:blip r:embed="rId3">
            <a:alphaModFix/>
          </a:blip>
          <a:srcRect b="53432" l="0" r="0" t="0"/>
          <a:stretch/>
        </p:blipFill>
        <p:spPr>
          <a:xfrm>
            <a:off x="0" y="266218"/>
            <a:ext cx="12751702" cy="659178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"/>
          <p:cNvSpPr txBox="1"/>
          <p:nvPr/>
        </p:nvSpPr>
        <p:spPr>
          <a:xfrm>
            <a:off x="6435524" y="1247900"/>
            <a:ext cx="547606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sng" cap="none" strike="noStrike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JSIS events page for this event</a:t>
            </a:r>
            <a:endParaRPr b="1" sz="280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view Andrew's pre-recorded lectures before the the Q&amp;A event on Zoom (requires UW ID login):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https://depts.washington.edu/llc/lr/media/view.php?id_file=25160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(Part 1)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https://depts.washington.edu/llc/lr/media/view.php?id_file=25161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(Part 2)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https://depts.washington.edu/llc/lr/media/view.php?id_file=25162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sz="280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905431" y="6037505"/>
            <a:ext cx="9597499" cy="646331"/>
          </a:xfrm>
          <a:custGeom>
            <a:rect b="b" l="l" r="r" t="t"/>
            <a:pathLst>
              <a:path extrusionOk="0" fill="none" h="646331" w="9597499">
                <a:moveTo>
                  <a:pt x="0" y="0"/>
                </a:moveTo>
                <a:cubicBezTo>
                  <a:pt x="152636" y="-947"/>
                  <a:pt x="225169" y="4414"/>
                  <a:pt x="311919" y="0"/>
                </a:cubicBezTo>
                <a:cubicBezTo>
                  <a:pt x="398669" y="-4414"/>
                  <a:pt x="495095" y="4696"/>
                  <a:pt x="623837" y="0"/>
                </a:cubicBezTo>
                <a:cubicBezTo>
                  <a:pt x="752579" y="-4696"/>
                  <a:pt x="848361" y="22502"/>
                  <a:pt x="935756" y="0"/>
                </a:cubicBezTo>
                <a:cubicBezTo>
                  <a:pt x="1023151" y="-22502"/>
                  <a:pt x="1402108" y="64524"/>
                  <a:pt x="1727550" y="0"/>
                </a:cubicBezTo>
                <a:cubicBezTo>
                  <a:pt x="2052992" y="-64524"/>
                  <a:pt x="2030346" y="62551"/>
                  <a:pt x="2327394" y="0"/>
                </a:cubicBezTo>
                <a:cubicBezTo>
                  <a:pt x="2624442" y="-62551"/>
                  <a:pt x="2554899" y="5323"/>
                  <a:pt x="2639312" y="0"/>
                </a:cubicBezTo>
                <a:cubicBezTo>
                  <a:pt x="2723725" y="-5323"/>
                  <a:pt x="3024634" y="48965"/>
                  <a:pt x="3239156" y="0"/>
                </a:cubicBezTo>
                <a:cubicBezTo>
                  <a:pt x="3453678" y="-48965"/>
                  <a:pt x="3730218" y="4993"/>
                  <a:pt x="4030950" y="0"/>
                </a:cubicBezTo>
                <a:cubicBezTo>
                  <a:pt x="4331682" y="-4993"/>
                  <a:pt x="4287124" y="41086"/>
                  <a:pt x="4534818" y="0"/>
                </a:cubicBezTo>
                <a:cubicBezTo>
                  <a:pt x="4782512" y="-41086"/>
                  <a:pt x="4868407" y="30823"/>
                  <a:pt x="5038687" y="0"/>
                </a:cubicBezTo>
                <a:cubicBezTo>
                  <a:pt x="5208967" y="-30823"/>
                  <a:pt x="5357108" y="65928"/>
                  <a:pt x="5638531" y="0"/>
                </a:cubicBezTo>
                <a:cubicBezTo>
                  <a:pt x="5919954" y="-65928"/>
                  <a:pt x="6187407" y="73279"/>
                  <a:pt x="6334349" y="0"/>
                </a:cubicBezTo>
                <a:cubicBezTo>
                  <a:pt x="6481291" y="-73279"/>
                  <a:pt x="6830494" y="14933"/>
                  <a:pt x="7030168" y="0"/>
                </a:cubicBezTo>
                <a:cubicBezTo>
                  <a:pt x="7229842" y="-14933"/>
                  <a:pt x="7395372" y="78787"/>
                  <a:pt x="7725987" y="0"/>
                </a:cubicBezTo>
                <a:cubicBezTo>
                  <a:pt x="8056602" y="-78787"/>
                  <a:pt x="8262129" y="69089"/>
                  <a:pt x="8517780" y="0"/>
                </a:cubicBezTo>
                <a:cubicBezTo>
                  <a:pt x="8773431" y="-69089"/>
                  <a:pt x="9197551" y="84517"/>
                  <a:pt x="9597499" y="0"/>
                </a:cubicBezTo>
                <a:cubicBezTo>
                  <a:pt x="9598219" y="128133"/>
                  <a:pt x="9588993" y="205190"/>
                  <a:pt x="9597499" y="329629"/>
                </a:cubicBezTo>
                <a:cubicBezTo>
                  <a:pt x="9606005" y="454068"/>
                  <a:pt x="9594581" y="578135"/>
                  <a:pt x="9597499" y="646331"/>
                </a:cubicBezTo>
                <a:cubicBezTo>
                  <a:pt x="9294296" y="656695"/>
                  <a:pt x="8971767" y="588457"/>
                  <a:pt x="8805705" y="646331"/>
                </a:cubicBezTo>
                <a:cubicBezTo>
                  <a:pt x="8639643" y="704205"/>
                  <a:pt x="8382388" y="592917"/>
                  <a:pt x="8205862" y="646331"/>
                </a:cubicBezTo>
                <a:cubicBezTo>
                  <a:pt x="8029336" y="699745"/>
                  <a:pt x="7839396" y="634376"/>
                  <a:pt x="7701993" y="646331"/>
                </a:cubicBezTo>
                <a:cubicBezTo>
                  <a:pt x="7564590" y="658286"/>
                  <a:pt x="7393436" y="604100"/>
                  <a:pt x="7198124" y="646331"/>
                </a:cubicBezTo>
                <a:cubicBezTo>
                  <a:pt x="7002812" y="688562"/>
                  <a:pt x="6804104" y="601355"/>
                  <a:pt x="6694256" y="646331"/>
                </a:cubicBezTo>
                <a:cubicBezTo>
                  <a:pt x="6584408" y="691307"/>
                  <a:pt x="6411118" y="622860"/>
                  <a:pt x="6190387" y="646331"/>
                </a:cubicBezTo>
                <a:cubicBezTo>
                  <a:pt x="5969656" y="669802"/>
                  <a:pt x="5689828" y="594735"/>
                  <a:pt x="5494568" y="646331"/>
                </a:cubicBezTo>
                <a:cubicBezTo>
                  <a:pt x="5299308" y="697927"/>
                  <a:pt x="5046700" y="618557"/>
                  <a:pt x="4894724" y="646331"/>
                </a:cubicBezTo>
                <a:cubicBezTo>
                  <a:pt x="4742748" y="674105"/>
                  <a:pt x="4704214" y="612922"/>
                  <a:pt x="4582806" y="646331"/>
                </a:cubicBezTo>
                <a:cubicBezTo>
                  <a:pt x="4461398" y="679740"/>
                  <a:pt x="4194873" y="640839"/>
                  <a:pt x="4078937" y="646331"/>
                </a:cubicBezTo>
                <a:cubicBezTo>
                  <a:pt x="3963001" y="651823"/>
                  <a:pt x="3647167" y="568241"/>
                  <a:pt x="3383118" y="646331"/>
                </a:cubicBezTo>
                <a:cubicBezTo>
                  <a:pt x="3119069" y="724421"/>
                  <a:pt x="3147282" y="600546"/>
                  <a:pt x="2975225" y="646331"/>
                </a:cubicBezTo>
                <a:cubicBezTo>
                  <a:pt x="2803168" y="692116"/>
                  <a:pt x="2469851" y="609075"/>
                  <a:pt x="2183431" y="646331"/>
                </a:cubicBezTo>
                <a:cubicBezTo>
                  <a:pt x="1897011" y="683587"/>
                  <a:pt x="1666971" y="626370"/>
                  <a:pt x="1391637" y="646331"/>
                </a:cubicBezTo>
                <a:cubicBezTo>
                  <a:pt x="1116303" y="666292"/>
                  <a:pt x="1042095" y="612616"/>
                  <a:pt x="791794" y="646331"/>
                </a:cubicBezTo>
                <a:cubicBezTo>
                  <a:pt x="541493" y="680046"/>
                  <a:pt x="372384" y="604279"/>
                  <a:pt x="0" y="646331"/>
                </a:cubicBezTo>
                <a:cubicBezTo>
                  <a:pt x="-38671" y="527721"/>
                  <a:pt x="30019" y="410211"/>
                  <a:pt x="0" y="323166"/>
                </a:cubicBezTo>
                <a:cubicBezTo>
                  <a:pt x="-30019" y="236121"/>
                  <a:pt x="25563" y="83808"/>
                  <a:pt x="0" y="0"/>
                </a:cubicBezTo>
                <a:close/>
              </a:path>
              <a:path extrusionOk="0" h="646331" w="9597499">
                <a:moveTo>
                  <a:pt x="0" y="0"/>
                </a:moveTo>
                <a:cubicBezTo>
                  <a:pt x="160747" y="-26638"/>
                  <a:pt x="260786" y="35973"/>
                  <a:pt x="503869" y="0"/>
                </a:cubicBezTo>
                <a:cubicBezTo>
                  <a:pt x="746952" y="-35973"/>
                  <a:pt x="742609" y="24857"/>
                  <a:pt x="815787" y="0"/>
                </a:cubicBezTo>
                <a:cubicBezTo>
                  <a:pt x="888965" y="-24857"/>
                  <a:pt x="1224479" y="64467"/>
                  <a:pt x="1607581" y="0"/>
                </a:cubicBezTo>
                <a:cubicBezTo>
                  <a:pt x="1990683" y="-64467"/>
                  <a:pt x="1959852" y="48100"/>
                  <a:pt x="2111450" y="0"/>
                </a:cubicBezTo>
                <a:cubicBezTo>
                  <a:pt x="2263048" y="-48100"/>
                  <a:pt x="2494486" y="12396"/>
                  <a:pt x="2615318" y="0"/>
                </a:cubicBezTo>
                <a:cubicBezTo>
                  <a:pt x="2736150" y="-12396"/>
                  <a:pt x="3029933" y="39399"/>
                  <a:pt x="3407112" y="0"/>
                </a:cubicBezTo>
                <a:cubicBezTo>
                  <a:pt x="3784291" y="-39399"/>
                  <a:pt x="3644620" y="6028"/>
                  <a:pt x="3815006" y="0"/>
                </a:cubicBezTo>
                <a:cubicBezTo>
                  <a:pt x="3985392" y="-6028"/>
                  <a:pt x="4268738" y="32241"/>
                  <a:pt x="4606800" y="0"/>
                </a:cubicBezTo>
                <a:cubicBezTo>
                  <a:pt x="4944862" y="-32241"/>
                  <a:pt x="5057813" y="11852"/>
                  <a:pt x="5398593" y="0"/>
                </a:cubicBezTo>
                <a:cubicBezTo>
                  <a:pt x="5739373" y="-11852"/>
                  <a:pt x="5784763" y="24476"/>
                  <a:pt x="5998437" y="0"/>
                </a:cubicBezTo>
                <a:cubicBezTo>
                  <a:pt x="6212111" y="-24476"/>
                  <a:pt x="6488307" y="44130"/>
                  <a:pt x="6790231" y="0"/>
                </a:cubicBezTo>
                <a:cubicBezTo>
                  <a:pt x="7092155" y="-44130"/>
                  <a:pt x="7126042" y="34054"/>
                  <a:pt x="7294099" y="0"/>
                </a:cubicBezTo>
                <a:cubicBezTo>
                  <a:pt x="7462156" y="-34054"/>
                  <a:pt x="7666057" y="16339"/>
                  <a:pt x="7797968" y="0"/>
                </a:cubicBezTo>
                <a:cubicBezTo>
                  <a:pt x="7929879" y="-16339"/>
                  <a:pt x="8207883" y="75236"/>
                  <a:pt x="8493787" y="0"/>
                </a:cubicBezTo>
                <a:cubicBezTo>
                  <a:pt x="8779691" y="-75236"/>
                  <a:pt x="8882488" y="53307"/>
                  <a:pt x="8997655" y="0"/>
                </a:cubicBezTo>
                <a:cubicBezTo>
                  <a:pt x="9112822" y="-53307"/>
                  <a:pt x="9329687" y="16746"/>
                  <a:pt x="9597499" y="0"/>
                </a:cubicBezTo>
                <a:cubicBezTo>
                  <a:pt x="9608329" y="69536"/>
                  <a:pt x="9562699" y="214031"/>
                  <a:pt x="9597499" y="336092"/>
                </a:cubicBezTo>
                <a:cubicBezTo>
                  <a:pt x="9632299" y="458153"/>
                  <a:pt x="9571298" y="491786"/>
                  <a:pt x="9597499" y="646331"/>
                </a:cubicBezTo>
                <a:cubicBezTo>
                  <a:pt x="9279259" y="652989"/>
                  <a:pt x="9163116" y="592570"/>
                  <a:pt x="8901680" y="646331"/>
                </a:cubicBezTo>
                <a:cubicBezTo>
                  <a:pt x="8640244" y="700092"/>
                  <a:pt x="8631909" y="639935"/>
                  <a:pt x="8493787" y="646331"/>
                </a:cubicBezTo>
                <a:cubicBezTo>
                  <a:pt x="8355665" y="652727"/>
                  <a:pt x="7919226" y="557984"/>
                  <a:pt x="7701993" y="646331"/>
                </a:cubicBezTo>
                <a:cubicBezTo>
                  <a:pt x="7484760" y="734678"/>
                  <a:pt x="7383247" y="608256"/>
                  <a:pt x="7102149" y="646331"/>
                </a:cubicBezTo>
                <a:cubicBezTo>
                  <a:pt x="6821051" y="684406"/>
                  <a:pt x="6831481" y="628164"/>
                  <a:pt x="6694256" y="646331"/>
                </a:cubicBezTo>
                <a:cubicBezTo>
                  <a:pt x="6557031" y="664498"/>
                  <a:pt x="6360357" y="601555"/>
                  <a:pt x="6094412" y="646331"/>
                </a:cubicBezTo>
                <a:cubicBezTo>
                  <a:pt x="5828467" y="691107"/>
                  <a:pt x="5933824" y="644922"/>
                  <a:pt x="5782493" y="646331"/>
                </a:cubicBezTo>
                <a:cubicBezTo>
                  <a:pt x="5631162" y="647740"/>
                  <a:pt x="5590482" y="638462"/>
                  <a:pt x="5470574" y="646331"/>
                </a:cubicBezTo>
                <a:cubicBezTo>
                  <a:pt x="5350666" y="654200"/>
                  <a:pt x="5099233" y="592995"/>
                  <a:pt x="4870731" y="646331"/>
                </a:cubicBezTo>
                <a:cubicBezTo>
                  <a:pt x="4642229" y="699667"/>
                  <a:pt x="4591256" y="617063"/>
                  <a:pt x="4462837" y="646331"/>
                </a:cubicBezTo>
                <a:cubicBezTo>
                  <a:pt x="4334418" y="675599"/>
                  <a:pt x="4110909" y="577337"/>
                  <a:pt x="3767018" y="646331"/>
                </a:cubicBezTo>
                <a:cubicBezTo>
                  <a:pt x="3423127" y="715325"/>
                  <a:pt x="3521885" y="613388"/>
                  <a:pt x="3359125" y="646331"/>
                </a:cubicBezTo>
                <a:cubicBezTo>
                  <a:pt x="3196365" y="679274"/>
                  <a:pt x="2926206" y="609414"/>
                  <a:pt x="2663306" y="646331"/>
                </a:cubicBezTo>
                <a:cubicBezTo>
                  <a:pt x="2400406" y="683248"/>
                  <a:pt x="2469487" y="624185"/>
                  <a:pt x="2351387" y="646331"/>
                </a:cubicBezTo>
                <a:cubicBezTo>
                  <a:pt x="2233287" y="668477"/>
                  <a:pt x="1882916" y="563801"/>
                  <a:pt x="1655569" y="646331"/>
                </a:cubicBezTo>
                <a:cubicBezTo>
                  <a:pt x="1428222" y="728861"/>
                  <a:pt x="1377314" y="599288"/>
                  <a:pt x="1247675" y="646331"/>
                </a:cubicBezTo>
                <a:cubicBezTo>
                  <a:pt x="1118036" y="693374"/>
                  <a:pt x="1038979" y="611537"/>
                  <a:pt x="935756" y="646331"/>
                </a:cubicBezTo>
                <a:cubicBezTo>
                  <a:pt x="832533" y="681125"/>
                  <a:pt x="637538" y="609481"/>
                  <a:pt x="527862" y="646331"/>
                </a:cubicBezTo>
                <a:cubicBezTo>
                  <a:pt x="418186" y="683181"/>
                  <a:pt x="247267" y="596180"/>
                  <a:pt x="0" y="646331"/>
                </a:cubicBezTo>
                <a:cubicBezTo>
                  <a:pt x="-28945" y="524988"/>
                  <a:pt x="37016" y="420207"/>
                  <a:pt x="0" y="336092"/>
                </a:cubicBezTo>
                <a:cubicBezTo>
                  <a:pt x="-37016" y="251977"/>
                  <a:pt x="38114" y="128891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Guest Lecture in Japan 344 on Monday</a:t>
            </a:r>
            <a:endParaRPr/>
          </a:p>
        </p:txBody>
      </p:sp>
      <p:sp>
        <p:nvSpPr>
          <p:cNvPr id="178" name="Google Shape;178;p2"/>
          <p:cNvSpPr txBox="1"/>
          <p:nvPr/>
        </p:nvSpPr>
        <p:spPr>
          <a:xfrm>
            <a:off x="6378299" y="4960199"/>
            <a:ext cx="5590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https://washington.zoom.us/my/aohta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水曜日のゲスト</a:t>
            </a:r>
            <a:br>
              <a:rPr lang="en-US" sz="4000"/>
            </a:br>
            <a:r>
              <a:rPr lang="en-US" sz="4000"/>
              <a:t>いわた先生</a:t>
            </a:r>
            <a:endParaRPr/>
          </a:p>
        </p:txBody>
      </p:sp>
      <p:pic>
        <p:nvPicPr>
          <p:cNvPr descr="A picture containing text&#10;&#10;Description automatically generated" id="184" name="Google Shape;1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048" y="153416"/>
            <a:ext cx="4415539" cy="2037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suit&#10;&#10;Description automatically generated with low confidence" id="185" name="Google Shape;18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88245" y="998924"/>
            <a:ext cx="2898862" cy="5430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line&#10;&#10;Description automatically generated" id="186" name="Google Shape;18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1614" y="0"/>
            <a:ext cx="53008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 txBox="1"/>
          <p:nvPr/>
        </p:nvSpPr>
        <p:spPr>
          <a:xfrm>
            <a:off x="279891" y="2878134"/>
            <a:ext cx="3236784" cy="707886"/>
          </a:xfrm>
          <a:prstGeom prst="rect">
            <a:avLst/>
          </a:prstGeom>
          <a:solidFill>
            <a:srgbClr val="F9DD8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Friday!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>
                <a:highlight>
                  <a:srgbClr val="FFFF00"/>
                </a:highlight>
              </a:rPr>
              <a:t>今日の授業のスケジュール</a:t>
            </a:r>
            <a:endParaRPr sz="5400"/>
          </a:p>
        </p:txBody>
      </p:sp>
      <p:pic>
        <p:nvPicPr>
          <p:cNvPr descr="A picture containing text, indoor&#10;&#10;Description automatically generated" id="193" name="Google Shape;19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248" y="1581121"/>
            <a:ext cx="11548872" cy="1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285" y="1929724"/>
            <a:ext cx="11548872" cy="441270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/>
          <p:nvPr/>
        </p:nvSpPr>
        <p:spPr>
          <a:xfrm>
            <a:off x="5322129" y="1581121"/>
            <a:ext cx="5658621" cy="1575548"/>
          </a:xfrm>
          <a:prstGeom prst="wedgeEllipseCallout">
            <a:avLst>
              <a:gd fmla="val -95009" name="adj1"/>
              <a:gd fmla="val 9932" name="adj2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Various things to talk about/do in today’s class!</a:t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7455503" y="4136078"/>
            <a:ext cx="4090555" cy="1575548"/>
          </a:xfrm>
          <a:prstGeom prst="wedgeEllipseCallout">
            <a:avLst>
              <a:gd fmla="val -13777" name="adj1"/>
              <a:gd fmla="val -71794" name="adj2"/>
            </a:avLst>
          </a:prstGeom>
          <a:solidFill>
            <a:srgbClr val="9CC2E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Oral の話をペアで話してください。</a:t>
            </a:r>
            <a:endParaRPr/>
          </a:p>
        </p:txBody>
      </p:sp>
      <p:pic>
        <p:nvPicPr>
          <p:cNvPr descr="A large ship in the water&#10;&#10;Description automatically generated with low confidence" id="197" name="Google Shape;197;p4"/>
          <p:cNvPicPr preferRelativeResize="0"/>
          <p:nvPr/>
        </p:nvPicPr>
        <p:blipFill rotWithShape="1">
          <a:blip r:embed="rId5">
            <a:alphaModFix/>
          </a:blip>
          <a:srcRect b="22521" l="18741" r="2159" t="54967"/>
          <a:stretch/>
        </p:blipFill>
        <p:spPr>
          <a:xfrm>
            <a:off x="331843" y="1582664"/>
            <a:ext cx="11638505" cy="19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"/>
          <p:cNvSpPr txBox="1"/>
          <p:nvPr>
            <p:ph type="title"/>
          </p:nvPr>
        </p:nvSpPr>
        <p:spPr>
          <a:xfrm>
            <a:off x="0" y="2975082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</a:pPr>
            <a:r>
              <a:rPr lang="en-US" sz="9600"/>
              <a:t>をしてみよう！</a:t>
            </a:r>
            <a:endParaRPr/>
          </a:p>
        </p:txBody>
      </p:sp>
      <p:sp>
        <p:nvSpPr>
          <p:cNvPr id="203" name="Google Shape;203;p5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ack and white logo&#10;&#10;Description automatically generated with low confidence" id="204" name="Google Shape;2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1627" y="1011615"/>
            <a:ext cx="8668745" cy="187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ext&#10;&#10;Description automatically generated" id="210" name="Google Shape;2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11"/>
            <a:ext cx="12192000" cy="683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>
            <p:ph type="title"/>
          </p:nvPr>
        </p:nvSpPr>
        <p:spPr>
          <a:xfrm>
            <a:off x="680976" y="1230405"/>
            <a:ext cx="694384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をしてみよう！</a:t>
            </a:r>
            <a:endParaRPr/>
          </a:p>
        </p:txBody>
      </p:sp>
      <p:sp>
        <p:nvSpPr>
          <p:cNvPr id="216" name="Google Shape;216;p7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7" name="Google Shape;217;p7"/>
          <p:cNvPicPr preferRelativeResize="0"/>
          <p:nvPr/>
        </p:nvPicPr>
        <p:blipFill rotWithShape="1">
          <a:blip r:embed="rId3">
            <a:alphaModFix/>
          </a:blip>
          <a:srcRect b="-4533" l="72157" r="-970" t="-2058"/>
          <a:stretch/>
        </p:blipFill>
        <p:spPr>
          <a:xfrm>
            <a:off x="516431" y="185738"/>
            <a:ext cx="4167731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, letter&#10;&#10;Description automatically generated" id="218" name="Google Shape;21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" y="0"/>
            <a:ext cx="10830048" cy="675993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"/>
          <p:cNvSpPr txBox="1"/>
          <p:nvPr/>
        </p:nvSpPr>
        <p:spPr>
          <a:xfrm>
            <a:off x="7352568" y="4147671"/>
            <a:ext cx="496919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E38B6"/>
                </a:solidFill>
                <a:latin typeface="Calibri"/>
                <a:ea typeface="Calibri"/>
                <a:cs typeface="Calibri"/>
                <a:sym typeface="Calibri"/>
              </a:rPr>
              <a:t>面白い言葉（ことば）を選んで（えらんで）ね！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8"/>
          <p:cNvPicPr preferRelativeResize="0"/>
          <p:nvPr/>
        </p:nvPicPr>
        <p:blipFill rotWithShape="1">
          <a:blip r:embed="rId3">
            <a:alphaModFix/>
          </a:blip>
          <a:srcRect b="0" l="97699" r="607" t="0"/>
          <a:stretch/>
        </p:blipFill>
        <p:spPr>
          <a:xfrm>
            <a:off x="10660283" y="-40776"/>
            <a:ext cx="1531717" cy="6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1064" t="0"/>
          <a:stretch/>
        </p:blipFill>
        <p:spPr>
          <a:xfrm>
            <a:off x="1636776" y="-26176"/>
            <a:ext cx="9046657" cy="69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8"/>
          <p:cNvSpPr txBox="1"/>
          <p:nvPr>
            <p:ph type="title"/>
          </p:nvPr>
        </p:nvSpPr>
        <p:spPr>
          <a:xfrm>
            <a:off x="274320" y="-137793"/>
            <a:ext cx="568452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ドルフィン</a:t>
            </a:r>
            <a:endParaRPr/>
          </a:p>
        </p:txBody>
      </p:sp>
      <p:sp>
        <p:nvSpPr>
          <p:cNvPr id="228" name="Google Shape;228;p8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ドルフィンのソーダ水</a:t>
            </a:r>
            <a:endParaRPr/>
          </a:p>
        </p:txBody>
      </p:sp>
      <p:pic>
        <p:nvPicPr>
          <p:cNvPr descr="A picture containing sky, outdoor&#10;&#10;Description automatically generated" id="234" name="Google Shape;234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7084" y="1825625"/>
            <a:ext cx="575783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" name="Google Shape;23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98" y="1690689"/>
            <a:ext cx="9291454" cy="516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2022-03-28T02:38:47Z</dcterms:created>
  <dc:creator>Amy Snyder Ohta</dc:creator>
</cp:coreProperties>
</file>